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Corben"/>
      <p:regular r:id="rId16"/>
    </p:embeddedFont>
    <p:embeddedFont>
      <p:font typeface="Corben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10.pn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6-9.png>
</file>

<file path=ppt/media/image-7-1.png>
</file>

<file path=ppt/media/image-7-10.png>
</file>

<file path=ppt/media/image-7-11.sv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7-8.png>
</file>

<file path=ppt/media/image-7-9.svg>
</file>

<file path=ppt/media/image-8-1.png>
</file>

<file path=ppt/media/image-8-2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media/image-9-8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image" Target="../media/image-6-9.png"/><Relationship Id="rId10" Type="http://schemas.openxmlformats.org/officeDocument/2006/relationships/image" Target="../media/image-6-10.png"/><Relationship Id="rId11" Type="http://schemas.openxmlformats.org/officeDocument/2006/relationships/slideLayout" Target="../slideLayouts/slideLayout7.xml"/><Relationship Id="rId1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image" Target="../media/image-7-10.png"/><Relationship Id="rId11" Type="http://schemas.openxmlformats.org/officeDocument/2006/relationships/image" Target="../media/image-7-11.svg"/><Relationship Id="rId12" Type="http://schemas.openxmlformats.org/officeDocument/2006/relationships/slideLayout" Target="../slideLayouts/slideLayout8.xml"/><Relationship Id="rId1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mailto:vitor.email@petrobras.com.br" TargetMode="External"/><Relationship Id="rId3" Type="http://schemas.openxmlformats.org/officeDocument/2006/relationships/hyperlink" Target="mailto:claudio.email@petrobras.com.br" TargetMode="External"/><Relationship Id="rId1" Type="http://schemas.openxmlformats.org/officeDocument/2006/relationships/image" Target="../media/image-8-1.png"/><Relationship Id="rId4" Type="http://schemas.openxmlformats.org/officeDocument/2006/relationships/image" Target="../media/image-8-2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image" Target="../media/image-9-8.png"/><Relationship Id="rId9" Type="http://schemas.openxmlformats.org/officeDocument/2006/relationships/slideLayout" Target="../slideLayouts/slideLayout10.xml"/><Relationship Id="rId10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986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Inteligência Artificial Generativa e Engenharia de Poços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26932"/>
            <a:ext cx="75564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Mapeando a Fronteira de Capacidade e Quantificando o Valor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507575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Vitor (Doutorado) e Claudio (Pós-Doutorado), Petrobras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9380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Apresentação para Professor Antorweep e Universidade de Stavanger (UiS)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4853"/>
            <a:ext cx="11021258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Petrobras: Liderança Global em Águas Profundas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833324"/>
            <a:ext cx="4194572" cy="41945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06609" y="1809274"/>
            <a:ext cx="289202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Contexto Estratégico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6206609" y="2363510"/>
            <a:ext cx="763750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Petrobras é líder mundial em exploração e produção em águas profundas, operando em ambientes extremos com até 3.000 metros de profundidade. Nossa excelência resulta de décadas de experiência e investimento em tecnologia.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206609" y="3481388"/>
            <a:ext cx="350543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Desafios em Well Construction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206609" y="3975378"/>
            <a:ext cx="763750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Gestão de milhões de documentos técnicos dispersos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206609" y="4351139"/>
            <a:ext cx="763750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Acesso rápido a normas, lições aprendidas e dados operacionais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206609" y="4726900"/>
            <a:ext cx="763750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Risco de perda de conhecimento tácito de especialistas seniores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206609" y="5102662"/>
            <a:ext cx="763750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Necessidade de decisões críticas em minutos, não dias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6206609" y="5603796"/>
            <a:ext cx="314027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IA Generativa como Solução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206609" y="6097786"/>
            <a:ext cx="7637502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Cortex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plataforma de IA desenvolvida com PUC-Rio, UNESP, Infotec e Atos. Combina RAG (Retrieval-Augmented Generation) com LLMs de ponta para transformar dados corporativos em conhecimento acionável, com respostas rastreáveis e suporte multi-domínio.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1392"/>
            <a:ext cx="12906494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Projeto Claudio: Quantificando o Valor do Copiloto Cortex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1649373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93790" y="1954054"/>
            <a:ext cx="6424970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09609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 Problema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93790" y="2512933"/>
            <a:ext cx="6424970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Lacuna crítica na literatura: falta evidência empírica rigorosa sobre benefícios reais de copilotos de IA em ambientes industriais críticos. Executivos e reguladores exigem quantificação de tempo economizado, melhoria na qualidade das decisões e impacto na segurança operacional.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411522" y="1649373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411522" y="1954054"/>
            <a:ext cx="6425089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9" name="Text 7"/>
          <p:cNvSpPr/>
          <p:nvPr/>
        </p:nvSpPr>
        <p:spPr>
          <a:xfrm>
            <a:off x="7411522" y="2096095"/>
            <a:ext cx="257151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Objetivo e Metodologia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411522" y="2512933"/>
            <a:ext cx="6425089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Estudo Comparativo de Resultados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em ambiente de produção real. Comparação entre grupo de tratamento (contratação em well construction, uso intensivo) e grupo de controle (outras áreas, uso menos frequente).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793790" y="4392097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793790" y="4696778"/>
            <a:ext cx="6424970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838819"/>
            <a:ext cx="3001566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Métricas e Coleta de Dados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793790" y="5255657"/>
            <a:ext cx="642497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Tempo economizado em recuperação de informações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793790" y="5631418"/>
            <a:ext cx="642497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Qualidade da decisão (avaliação cega por especialistas)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793790" y="6007179"/>
            <a:ext cx="642497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Segurança operacional (conformidade e alertas)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793790" y="6382941"/>
            <a:ext cx="642497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Confiança e rastreabilidade das respostas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793790" y="6806922"/>
            <a:ext cx="642497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Dados coletados via logs de sistema, pesquisas estruturadas, entrevistas qualitativas e indicadores de processo.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7411522" y="4392097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04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411522" y="4696778"/>
            <a:ext cx="6425089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21" name="Text 19"/>
          <p:cNvSpPr/>
          <p:nvPr/>
        </p:nvSpPr>
        <p:spPr>
          <a:xfrm>
            <a:off x="7411522" y="4838819"/>
            <a:ext cx="252460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Importância e Impacto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7411522" y="5255657"/>
            <a:ext cx="6425089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Evidência de campo rigorosa permite escalar IA com confiança. Compreensão dos mecanismos de sucesso orienta otimização da plataforma. Identificação de riscos permite implementar salvaguardas e governança apropriadas.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3450"/>
            <a:ext cx="1264824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Projeto Vitor: Mapeando a Fronteira Irregular de Agentes Autônomos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846302"/>
            <a:ext cx="3959304" cy="39593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984200"/>
            <a:ext cx="351246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 Fronteira Irregular (Jagged Frontier)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6390918"/>
            <a:ext cx="5656302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Conceito de Brynjolfsson e Mollick (BCG/Wharton, 2023): o desempenho da IA é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altamente irregular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alternando entre picos de competência super-humana e vales de falha inesperada.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6844903" y="1826419"/>
            <a:ext cx="2381607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 Desafio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844903" y="2282785"/>
            <a:ext cx="6999208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Ninguém mapeou a Jagged Frontier para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agentes autônomos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em domínios de alta complexidade e risco. A Petrobras precisa saber: 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quais tarefas são seguras para automatizar?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6844903" y="3203734"/>
            <a:ext cx="328814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Metodologia Experimental (4 Fases)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844903" y="3610451"/>
            <a:ext cx="6999208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Font typeface="+mj-lt"/>
              <a:buAutoNum type="arabicPeriod" startAt="1"/>
            </a:pPr>
            <a:r>
              <a:rPr lang="en-US" sz="12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Taxonomia de Tarefas: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50-100 tarefas representativas classificadas por tipo, domínio e complexidade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6844903" y="4174093"/>
            <a:ext cx="6999208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Font typeface="+mj-lt"/>
              <a:buAutoNum type="arabicPeriod" startAt="2"/>
            </a:pPr>
            <a:r>
              <a:rPr lang="en-US" sz="12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Benchmark Experimental: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Sandbox com ferramentas simuladas e ground truth validado por especialistas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6844903" y="4737735"/>
            <a:ext cx="6999208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Font typeface="+mj-lt"/>
              <a:buAutoNum type="arabicPeriod" startAt="3"/>
            </a:pPr>
            <a:r>
              <a:rPr lang="en-US" sz="12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Execução: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Teste de diferentes arquiteturas (LLM puro, RAG, ReAct) medindo sucesso, qualidade, eficiência e robustez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6844903" y="5301377"/>
            <a:ext cx="6999208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Font typeface="+mj-lt"/>
              <a:buAutoNum type="arabicPeriod" startAt="4"/>
            </a:pPr>
            <a:r>
              <a:rPr lang="en-US" sz="12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Análise: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Correlação entre características da tarefa e desempenho, análise de causa-raiz das falhas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6844903" y="5968246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Resultado Esperado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6844903" y="6374963"/>
            <a:ext cx="6999208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Framework de decisão para transição segura de copilotos para agentes autônomos, identificando quais tarefas estão nos picos (automação segura) ou vales (supervisão necessária) da Jagged Frontier.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971" y="414099"/>
            <a:ext cx="4828580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Sinergia: Do Copiloto ao Agente Autônomo</a:t>
            </a: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526971" y="964525"/>
            <a:ext cx="2220278" cy="183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Projeto Claudio (Pós-Doutorado)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526971" y="1258014"/>
            <a:ext cx="6392585" cy="633651"/>
          </a:xfrm>
          <a:prstGeom prst="roundRect">
            <a:avLst>
              <a:gd name="adj" fmla="val 6488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640080" y="1371124"/>
            <a:ext cx="1223486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Foco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640080" y="1621988"/>
            <a:ext cx="6166366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Quantificação de Valor</a:t>
            </a:r>
            <a:endParaRPr lang="en-US" sz="750" dirty="0"/>
          </a:p>
        </p:txBody>
      </p:sp>
      <p:sp>
        <p:nvSpPr>
          <p:cNvPr id="7" name="Shape 5"/>
          <p:cNvSpPr/>
          <p:nvPr/>
        </p:nvSpPr>
        <p:spPr>
          <a:xfrm>
            <a:off x="526971" y="1989534"/>
            <a:ext cx="6392585" cy="633651"/>
          </a:xfrm>
          <a:prstGeom prst="roundRect">
            <a:avLst>
              <a:gd name="adj" fmla="val 6488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40080" y="2102644"/>
            <a:ext cx="1223486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Tecnologia</a:t>
            </a:r>
            <a:endParaRPr lang="en-US" sz="950" dirty="0"/>
          </a:p>
        </p:txBody>
      </p:sp>
      <p:sp>
        <p:nvSpPr>
          <p:cNvPr id="9" name="Text 7"/>
          <p:cNvSpPr/>
          <p:nvPr/>
        </p:nvSpPr>
        <p:spPr>
          <a:xfrm>
            <a:off x="640080" y="2353508"/>
            <a:ext cx="6166366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Copiloto (Assistência Humana)</a:t>
            </a:r>
            <a:endParaRPr lang="en-US" sz="750" dirty="0"/>
          </a:p>
        </p:txBody>
      </p:sp>
      <p:sp>
        <p:nvSpPr>
          <p:cNvPr id="10" name="Shape 8"/>
          <p:cNvSpPr/>
          <p:nvPr/>
        </p:nvSpPr>
        <p:spPr>
          <a:xfrm>
            <a:off x="526971" y="2721054"/>
            <a:ext cx="6392585" cy="633651"/>
          </a:xfrm>
          <a:prstGeom prst="roundRect">
            <a:avLst>
              <a:gd name="adj" fmla="val 6488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40080" y="2834164"/>
            <a:ext cx="1223486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Domínio</a:t>
            </a:r>
            <a:endParaRPr lang="en-US" sz="950" dirty="0"/>
          </a:p>
        </p:txBody>
      </p:sp>
      <p:sp>
        <p:nvSpPr>
          <p:cNvPr id="12" name="Text 10"/>
          <p:cNvSpPr/>
          <p:nvPr/>
        </p:nvSpPr>
        <p:spPr>
          <a:xfrm>
            <a:off x="640080" y="3085028"/>
            <a:ext cx="6166366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Cortex em Produção</a:t>
            </a:r>
            <a:endParaRPr lang="en-US" sz="750" dirty="0"/>
          </a:p>
        </p:txBody>
      </p:sp>
      <p:sp>
        <p:nvSpPr>
          <p:cNvPr id="13" name="Shape 11"/>
          <p:cNvSpPr/>
          <p:nvPr/>
        </p:nvSpPr>
        <p:spPr>
          <a:xfrm>
            <a:off x="526971" y="3452574"/>
            <a:ext cx="6392585" cy="633651"/>
          </a:xfrm>
          <a:prstGeom prst="roundRect">
            <a:avLst>
              <a:gd name="adj" fmla="val 6488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0080" y="3565684"/>
            <a:ext cx="1223486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Pergunta Central</a:t>
            </a:r>
            <a:endParaRPr lang="en-US" sz="950" dirty="0"/>
          </a:p>
        </p:txBody>
      </p:sp>
      <p:sp>
        <p:nvSpPr>
          <p:cNvPr id="15" name="Text 13"/>
          <p:cNvSpPr/>
          <p:nvPr/>
        </p:nvSpPr>
        <p:spPr>
          <a:xfrm>
            <a:off x="640080" y="3816548"/>
            <a:ext cx="6166366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"O que o Copiloto entrega?"</a:t>
            </a:r>
            <a:endParaRPr lang="en-US" sz="750" dirty="0"/>
          </a:p>
        </p:txBody>
      </p:sp>
      <p:sp>
        <p:nvSpPr>
          <p:cNvPr id="16" name="Text 14"/>
          <p:cNvSpPr/>
          <p:nvPr/>
        </p:nvSpPr>
        <p:spPr>
          <a:xfrm>
            <a:off x="526971" y="4196239"/>
            <a:ext cx="1734026" cy="183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Projeto Vitor (Doutorado)</a:t>
            </a:r>
            <a:endParaRPr lang="en-US" sz="1150" dirty="0"/>
          </a:p>
        </p:txBody>
      </p:sp>
      <p:sp>
        <p:nvSpPr>
          <p:cNvPr id="17" name="Shape 15"/>
          <p:cNvSpPr/>
          <p:nvPr/>
        </p:nvSpPr>
        <p:spPr>
          <a:xfrm>
            <a:off x="526971" y="4489728"/>
            <a:ext cx="6392585" cy="633651"/>
          </a:xfrm>
          <a:prstGeom prst="roundRect">
            <a:avLst>
              <a:gd name="adj" fmla="val 6488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640080" y="4602837"/>
            <a:ext cx="1223486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Foco</a:t>
            </a:r>
            <a:endParaRPr lang="en-US" sz="950" dirty="0"/>
          </a:p>
        </p:txBody>
      </p:sp>
      <p:sp>
        <p:nvSpPr>
          <p:cNvPr id="19" name="Text 17"/>
          <p:cNvSpPr/>
          <p:nvPr/>
        </p:nvSpPr>
        <p:spPr>
          <a:xfrm>
            <a:off x="640080" y="4853702"/>
            <a:ext cx="6166366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Mapeamento de Capacidade</a:t>
            </a:r>
            <a:endParaRPr lang="en-US" sz="750" dirty="0"/>
          </a:p>
        </p:txBody>
      </p:sp>
      <p:sp>
        <p:nvSpPr>
          <p:cNvPr id="20" name="Shape 18"/>
          <p:cNvSpPr/>
          <p:nvPr/>
        </p:nvSpPr>
        <p:spPr>
          <a:xfrm>
            <a:off x="526971" y="5221248"/>
            <a:ext cx="6392585" cy="633651"/>
          </a:xfrm>
          <a:prstGeom prst="roundRect">
            <a:avLst>
              <a:gd name="adj" fmla="val 6488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0080" y="5334357"/>
            <a:ext cx="1223486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Tecnologia</a:t>
            </a:r>
            <a:endParaRPr lang="en-US" sz="950" dirty="0"/>
          </a:p>
        </p:txBody>
      </p:sp>
      <p:sp>
        <p:nvSpPr>
          <p:cNvPr id="22" name="Text 20"/>
          <p:cNvSpPr/>
          <p:nvPr/>
        </p:nvSpPr>
        <p:spPr>
          <a:xfrm>
            <a:off x="640080" y="5585222"/>
            <a:ext cx="6166366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Agente Autônomo (Automação)</a:t>
            </a:r>
            <a:endParaRPr lang="en-US" sz="750" dirty="0"/>
          </a:p>
        </p:txBody>
      </p:sp>
      <p:sp>
        <p:nvSpPr>
          <p:cNvPr id="23" name="Shape 21"/>
          <p:cNvSpPr/>
          <p:nvPr/>
        </p:nvSpPr>
        <p:spPr>
          <a:xfrm>
            <a:off x="526971" y="5952768"/>
            <a:ext cx="6392585" cy="633651"/>
          </a:xfrm>
          <a:prstGeom prst="roundRect">
            <a:avLst>
              <a:gd name="adj" fmla="val 6488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40080" y="6065877"/>
            <a:ext cx="1223486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Domínio</a:t>
            </a:r>
            <a:endParaRPr lang="en-US" sz="950" dirty="0"/>
          </a:p>
        </p:txBody>
      </p:sp>
      <p:sp>
        <p:nvSpPr>
          <p:cNvPr id="25" name="Text 23"/>
          <p:cNvSpPr/>
          <p:nvPr/>
        </p:nvSpPr>
        <p:spPr>
          <a:xfrm>
            <a:off x="640080" y="6316742"/>
            <a:ext cx="6166366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Benchmark Experimental (Sandbox)</a:t>
            </a:r>
            <a:endParaRPr lang="en-US" sz="750" dirty="0"/>
          </a:p>
        </p:txBody>
      </p:sp>
      <p:sp>
        <p:nvSpPr>
          <p:cNvPr id="26" name="Shape 24"/>
          <p:cNvSpPr/>
          <p:nvPr/>
        </p:nvSpPr>
        <p:spPr>
          <a:xfrm>
            <a:off x="526971" y="6684288"/>
            <a:ext cx="6392585" cy="633651"/>
          </a:xfrm>
          <a:prstGeom prst="roundRect">
            <a:avLst>
              <a:gd name="adj" fmla="val 6488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40080" y="6797397"/>
            <a:ext cx="1223486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Pergunta Central</a:t>
            </a:r>
            <a:endParaRPr lang="en-US" sz="950" dirty="0"/>
          </a:p>
        </p:txBody>
      </p:sp>
      <p:sp>
        <p:nvSpPr>
          <p:cNvPr id="28" name="Text 26"/>
          <p:cNvSpPr/>
          <p:nvPr/>
        </p:nvSpPr>
        <p:spPr>
          <a:xfrm>
            <a:off x="640080" y="7048262"/>
            <a:ext cx="6166366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"Onde o Agente falha?"</a:t>
            </a:r>
            <a:endParaRPr lang="en-US" sz="750" dirty="0"/>
          </a:p>
        </p:txBody>
      </p:sp>
      <p:sp>
        <p:nvSpPr>
          <p:cNvPr id="29" name="Text 27"/>
          <p:cNvSpPr/>
          <p:nvPr/>
        </p:nvSpPr>
        <p:spPr>
          <a:xfrm>
            <a:off x="7165777" y="964525"/>
            <a:ext cx="2214324" cy="183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Complementaridade Estratégica</a:t>
            </a:r>
            <a:endParaRPr lang="en-US" sz="1150" dirty="0"/>
          </a:p>
        </p:txBody>
      </p:sp>
      <p:pic>
        <p:nvPicPr>
          <p:cNvPr id="3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65777" y="1258014"/>
            <a:ext cx="4514255" cy="4514255"/>
          </a:xfrm>
          <a:prstGeom prst="rect">
            <a:avLst/>
          </a:prstGeom>
        </p:spPr>
      </p:pic>
      <p:pic>
        <p:nvPicPr>
          <p:cNvPr id="3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5777" y="5882283"/>
            <a:ext cx="489347" cy="603171"/>
          </a:xfrm>
          <a:prstGeom prst="rect">
            <a:avLst/>
          </a:prstGeom>
        </p:spPr>
      </p:pic>
      <p:sp>
        <p:nvSpPr>
          <p:cNvPr id="32" name="Text 28"/>
          <p:cNvSpPr/>
          <p:nvPr/>
        </p:nvSpPr>
        <p:spPr>
          <a:xfrm>
            <a:off x="7752993" y="5980152"/>
            <a:ext cx="1543526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Claudio valida o valor atual</a:t>
            </a:r>
            <a:endParaRPr lang="en-US" sz="950" dirty="0"/>
          </a:p>
        </p:txBody>
      </p:sp>
      <p:sp>
        <p:nvSpPr>
          <p:cNvPr id="33" name="Text 29"/>
          <p:cNvSpPr/>
          <p:nvPr/>
        </p:nvSpPr>
        <p:spPr>
          <a:xfrm>
            <a:off x="7752993" y="6231017"/>
            <a:ext cx="6357938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Evidência de campo rigorosa demonstra que o Cortex funciona em produção, identificando mecanismos de sucesso</a:t>
            </a:r>
            <a:endParaRPr lang="en-US" sz="750" dirty="0"/>
          </a:p>
        </p:txBody>
      </p:sp>
      <p:pic>
        <p:nvPicPr>
          <p:cNvPr id="3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5777" y="6485453"/>
            <a:ext cx="489347" cy="603171"/>
          </a:xfrm>
          <a:prstGeom prst="rect">
            <a:avLst/>
          </a:prstGeom>
        </p:spPr>
      </p:pic>
      <p:sp>
        <p:nvSpPr>
          <p:cNvPr id="35" name="Text 30"/>
          <p:cNvSpPr/>
          <p:nvPr/>
        </p:nvSpPr>
        <p:spPr>
          <a:xfrm>
            <a:off x="7752993" y="6583323"/>
            <a:ext cx="1510784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Vitor define o limite futuro</a:t>
            </a:r>
            <a:endParaRPr lang="en-US" sz="950" dirty="0"/>
          </a:p>
        </p:txBody>
      </p:sp>
      <p:sp>
        <p:nvSpPr>
          <p:cNvPr id="36" name="Text 31"/>
          <p:cNvSpPr/>
          <p:nvPr/>
        </p:nvSpPr>
        <p:spPr>
          <a:xfrm>
            <a:off x="7752993" y="6834188"/>
            <a:ext cx="6357938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Mapeamento da Jagged Frontier identifica onde agentes falham e permite transição segura para automação</a:t>
            </a:r>
            <a:endParaRPr lang="en-US" sz="750" dirty="0"/>
          </a:p>
        </p:txBody>
      </p:sp>
      <p:pic>
        <p:nvPicPr>
          <p:cNvPr id="3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5777" y="7088624"/>
            <a:ext cx="489347" cy="603171"/>
          </a:xfrm>
          <a:prstGeom prst="rect">
            <a:avLst/>
          </a:prstGeom>
        </p:spPr>
      </p:pic>
      <p:sp>
        <p:nvSpPr>
          <p:cNvPr id="38" name="Text 32"/>
          <p:cNvSpPr/>
          <p:nvPr/>
        </p:nvSpPr>
        <p:spPr>
          <a:xfrm>
            <a:off x="7752993" y="7186493"/>
            <a:ext cx="1598057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Ambos focam em segurança</a:t>
            </a:r>
            <a:endParaRPr lang="en-US" sz="950" dirty="0"/>
          </a:p>
        </p:txBody>
      </p:sp>
      <p:sp>
        <p:nvSpPr>
          <p:cNvPr id="39" name="Text 33"/>
          <p:cNvSpPr/>
          <p:nvPr/>
        </p:nvSpPr>
        <p:spPr>
          <a:xfrm>
            <a:off x="7752993" y="7437358"/>
            <a:ext cx="6357938" cy="156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LLM/RAG em Engenharia de Poços com segurança operacional como preocupação central</a:t>
            </a:r>
            <a:endParaRPr lang="en-US" sz="750" dirty="0"/>
          </a:p>
        </p:txBody>
      </p:sp>
      <p:sp>
        <p:nvSpPr>
          <p:cNvPr id="40" name="Shape 34"/>
          <p:cNvSpPr/>
          <p:nvPr/>
        </p:nvSpPr>
        <p:spPr>
          <a:xfrm>
            <a:off x="7165777" y="7801808"/>
            <a:ext cx="6945154" cy="572333"/>
          </a:xfrm>
          <a:prstGeom prst="roundRect">
            <a:avLst>
              <a:gd name="adj" fmla="val 7183"/>
            </a:avLst>
          </a:prstGeom>
          <a:solidFill>
            <a:srgbClr val="BBC6F7"/>
          </a:solidFill>
          <a:ln/>
        </p:spPr>
      </p:sp>
      <p:pic>
        <p:nvPicPr>
          <p:cNvPr id="4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3646" y="7937421"/>
            <a:ext cx="122277" cy="97869"/>
          </a:xfrm>
          <a:prstGeom prst="rect">
            <a:avLst/>
          </a:prstGeom>
        </p:spPr>
      </p:pic>
      <p:sp>
        <p:nvSpPr>
          <p:cNvPr id="42" name="Text 35"/>
          <p:cNvSpPr/>
          <p:nvPr/>
        </p:nvSpPr>
        <p:spPr>
          <a:xfrm>
            <a:off x="7483792" y="7924086"/>
            <a:ext cx="6529268" cy="313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Narrativa Integrada:</a:t>
            </a:r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Hoje, o Cortex amplifica expertise (copiloto). Amanhã, automação segura de tarefas específicas (agente). Trajetória clara com evidência científica em cada passo.</a:t>
            </a:r>
            <a:endParaRPr lang="en-US" sz="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7091" y="421958"/>
            <a:ext cx="6691908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Proposta de Colaboração: Alavancando a Expertise da UiS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537091" y="982861"/>
            <a:ext cx="1974413" cy="187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Como a UiS Pode Contribuir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537091" y="1282065"/>
            <a:ext cx="6656427" cy="1187887"/>
          </a:xfrm>
          <a:prstGeom prst="roundRect">
            <a:avLst>
              <a:gd name="adj" fmla="val 3527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44366" y="1389340"/>
            <a:ext cx="299204" cy="299204"/>
          </a:xfrm>
          <a:prstGeom prst="roundRect">
            <a:avLst>
              <a:gd name="adj" fmla="val 30558033"/>
            </a:avLst>
          </a:prstGeom>
          <a:solidFill>
            <a:srgbClr val="4967E9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26638" y="1471612"/>
            <a:ext cx="134660" cy="13466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44366" y="1788200"/>
            <a:ext cx="1275993" cy="15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Validação de Domínio</a:t>
            </a:r>
            <a:endParaRPr lang="en-US" sz="950" dirty="0"/>
          </a:p>
        </p:txBody>
      </p:sp>
      <p:sp>
        <p:nvSpPr>
          <p:cNvPr id="8" name="Text 5"/>
          <p:cNvSpPr/>
          <p:nvPr/>
        </p:nvSpPr>
        <p:spPr>
          <a:xfrm>
            <a:off x="644366" y="2043589"/>
            <a:ext cx="6441877" cy="319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Expertise em Engenharia de Poços para validar a Taxonomia de Tarefas de Vitor: tarefas representativas, categorias completas, critérios de sucesso adequados.</a:t>
            </a:r>
            <a:endParaRPr lang="en-US" sz="750" dirty="0"/>
          </a:p>
        </p:txBody>
      </p:sp>
      <p:sp>
        <p:nvSpPr>
          <p:cNvPr id="9" name="Shape 6"/>
          <p:cNvSpPr/>
          <p:nvPr/>
        </p:nvSpPr>
        <p:spPr>
          <a:xfrm>
            <a:off x="537091" y="2569607"/>
            <a:ext cx="6656427" cy="1187887"/>
          </a:xfrm>
          <a:prstGeom prst="roundRect">
            <a:avLst>
              <a:gd name="adj" fmla="val 3527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44366" y="2676882"/>
            <a:ext cx="299204" cy="299204"/>
          </a:xfrm>
          <a:prstGeom prst="roundRect">
            <a:avLst>
              <a:gd name="adj" fmla="val 30558033"/>
            </a:avLst>
          </a:prstGeom>
          <a:solidFill>
            <a:srgbClr val="4967E9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6638" y="2759154"/>
            <a:ext cx="134660" cy="13466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644366" y="3075742"/>
            <a:ext cx="1359694" cy="15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Acesso a Dados e Casos</a:t>
            </a:r>
            <a:endParaRPr lang="en-US" sz="950" dirty="0"/>
          </a:p>
        </p:txBody>
      </p:sp>
      <p:sp>
        <p:nvSpPr>
          <p:cNvPr id="13" name="Text 9"/>
          <p:cNvSpPr/>
          <p:nvPr/>
        </p:nvSpPr>
        <p:spPr>
          <a:xfrm>
            <a:off x="644366" y="3331131"/>
            <a:ext cx="6441877" cy="319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Dados de operações de O&amp;G na Noruega (Equinor, outros operadores) permitem expandir escopo e comparar contextos Brasil vs. Noruega, aumentando generalização dos resultados.</a:t>
            </a:r>
            <a:endParaRPr lang="en-US" sz="750" dirty="0"/>
          </a:p>
        </p:txBody>
      </p:sp>
      <p:sp>
        <p:nvSpPr>
          <p:cNvPr id="14" name="Shape 10"/>
          <p:cNvSpPr/>
          <p:nvPr/>
        </p:nvSpPr>
        <p:spPr>
          <a:xfrm>
            <a:off x="537091" y="3857149"/>
            <a:ext cx="6656427" cy="1187887"/>
          </a:xfrm>
          <a:prstGeom prst="roundRect">
            <a:avLst>
              <a:gd name="adj" fmla="val 3527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644366" y="3964424"/>
            <a:ext cx="299204" cy="299204"/>
          </a:xfrm>
          <a:prstGeom prst="roundRect">
            <a:avLst>
              <a:gd name="adj" fmla="val 30558033"/>
            </a:avLst>
          </a:prstGeom>
          <a:solidFill>
            <a:srgbClr val="4967E9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6638" y="4046696"/>
            <a:ext cx="134660" cy="13466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644366" y="4363283"/>
            <a:ext cx="1277779" cy="15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Revisão Metodológica</a:t>
            </a:r>
            <a:endParaRPr lang="en-US" sz="950" dirty="0"/>
          </a:p>
        </p:txBody>
      </p:sp>
      <p:sp>
        <p:nvSpPr>
          <p:cNvPr id="18" name="Text 13"/>
          <p:cNvSpPr/>
          <p:nvPr/>
        </p:nvSpPr>
        <p:spPr>
          <a:xfrm>
            <a:off x="644366" y="4618673"/>
            <a:ext cx="6441877" cy="319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Especialistas cegos para avaliar respostas de agentes (ground truth). Revisão da metodologia experimental garantindo alinhamento com melhores padrões científicos.</a:t>
            </a:r>
            <a:endParaRPr lang="en-US" sz="750" dirty="0"/>
          </a:p>
        </p:txBody>
      </p:sp>
      <p:sp>
        <p:nvSpPr>
          <p:cNvPr id="19" name="Shape 14"/>
          <p:cNvSpPr/>
          <p:nvPr/>
        </p:nvSpPr>
        <p:spPr>
          <a:xfrm>
            <a:off x="537091" y="5144691"/>
            <a:ext cx="6656427" cy="1187887"/>
          </a:xfrm>
          <a:prstGeom prst="roundRect">
            <a:avLst>
              <a:gd name="adj" fmla="val 3527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644366" y="5251966"/>
            <a:ext cx="299204" cy="299204"/>
          </a:xfrm>
          <a:prstGeom prst="roundRect">
            <a:avLst>
              <a:gd name="adj" fmla="val 30558033"/>
            </a:avLst>
          </a:prstGeom>
          <a:solidFill>
            <a:srgbClr val="4967E9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6638" y="5334238"/>
            <a:ext cx="134660" cy="13466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644366" y="5650825"/>
            <a:ext cx="1328380" cy="15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Publicações Conjuntas</a:t>
            </a:r>
            <a:endParaRPr lang="en-US" sz="950" dirty="0"/>
          </a:p>
        </p:txBody>
      </p:sp>
      <p:sp>
        <p:nvSpPr>
          <p:cNvPr id="23" name="Text 17"/>
          <p:cNvSpPr/>
          <p:nvPr/>
        </p:nvSpPr>
        <p:spPr>
          <a:xfrm>
            <a:off x="644366" y="5906214"/>
            <a:ext cx="6441877" cy="319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Co-autoria em revistas e conferências de alto impacto (NeurIPS, ICML, IEEE, OTC, SPE). Publicações Petrobras-UiS têm maior credibilidade e visibilidade.</a:t>
            </a:r>
            <a:endParaRPr lang="en-US" sz="750" dirty="0"/>
          </a:p>
        </p:txBody>
      </p:sp>
      <p:sp>
        <p:nvSpPr>
          <p:cNvPr id="24" name="Text 18"/>
          <p:cNvSpPr/>
          <p:nvPr/>
        </p:nvSpPr>
        <p:spPr>
          <a:xfrm>
            <a:off x="7444502" y="982861"/>
            <a:ext cx="1496258" cy="187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Benefícios Mútuos</a:t>
            </a:r>
            <a:endParaRPr lang="en-US" sz="1150" dirty="0"/>
          </a:p>
        </p:txBody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44502" y="1282065"/>
            <a:ext cx="4326612" cy="4326612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444502" y="5720834"/>
            <a:ext cx="1246823" cy="15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 a Petrobras</a:t>
            </a:r>
            <a:endParaRPr lang="en-US" sz="950" dirty="0"/>
          </a:p>
        </p:txBody>
      </p:sp>
      <p:sp>
        <p:nvSpPr>
          <p:cNvPr id="27" name="Text 20"/>
          <p:cNvSpPr/>
          <p:nvPr/>
        </p:nvSpPr>
        <p:spPr>
          <a:xfrm>
            <a:off x="7444502" y="5976223"/>
            <a:ext cx="6656427" cy="159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Validação acadêmica rigorosa dos projetos</a:t>
            </a:r>
            <a:endParaRPr lang="en-US" sz="750" dirty="0"/>
          </a:p>
        </p:txBody>
      </p:sp>
      <p:sp>
        <p:nvSpPr>
          <p:cNvPr id="28" name="Text 21"/>
          <p:cNvSpPr/>
          <p:nvPr/>
        </p:nvSpPr>
        <p:spPr>
          <a:xfrm>
            <a:off x="7444502" y="6170652"/>
            <a:ext cx="6656427" cy="159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Acesso à expertise global da UiS em O&amp;G</a:t>
            </a:r>
            <a:endParaRPr lang="en-US" sz="750" dirty="0"/>
          </a:p>
        </p:txBody>
      </p:sp>
      <p:sp>
        <p:nvSpPr>
          <p:cNvPr id="29" name="Text 22"/>
          <p:cNvSpPr/>
          <p:nvPr/>
        </p:nvSpPr>
        <p:spPr>
          <a:xfrm>
            <a:off x="7444502" y="6365081"/>
            <a:ext cx="6656427" cy="159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Publicações de alto impacto reforçando posição como inovadora</a:t>
            </a:r>
            <a:endParaRPr lang="en-US" sz="750" dirty="0"/>
          </a:p>
        </p:txBody>
      </p:sp>
      <p:sp>
        <p:nvSpPr>
          <p:cNvPr id="30" name="Text 23"/>
          <p:cNvSpPr/>
          <p:nvPr/>
        </p:nvSpPr>
        <p:spPr>
          <a:xfrm>
            <a:off x="7444502" y="6559510"/>
            <a:ext cx="6656427" cy="159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Expansão dos estudos para contextos internacionais</a:t>
            </a:r>
            <a:endParaRPr lang="en-US" sz="750" dirty="0"/>
          </a:p>
        </p:txBody>
      </p:sp>
      <p:sp>
        <p:nvSpPr>
          <p:cNvPr id="31" name="Text 24"/>
          <p:cNvSpPr/>
          <p:nvPr/>
        </p:nvSpPr>
        <p:spPr>
          <a:xfrm>
            <a:off x="7444502" y="6818709"/>
            <a:ext cx="1246823" cy="15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Para a UiS</a:t>
            </a:r>
            <a:endParaRPr lang="en-US" sz="950" dirty="0"/>
          </a:p>
        </p:txBody>
      </p:sp>
      <p:sp>
        <p:nvSpPr>
          <p:cNvPr id="32" name="Text 25"/>
          <p:cNvSpPr/>
          <p:nvPr/>
        </p:nvSpPr>
        <p:spPr>
          <a:xfrm>
            <a:off x="7444502" y="7074098"/>
            <a:ext cx="6656427" cy="159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Acesso a dados industriais reais de operadora líder mundial</a:t>
            </a:r>
            <a:endParaRPr lang="en-US" sz="750" dirty="0"/>
          </a:p>
        </p:txBody>
      </p:sp>
      <p:sp>
        <p:nvSpPr>
          <p:cNvPr id="33" name="Text 26"/>
          <p:cNvSpPr/>
          <p:nvPr/>
        </p:nvSpPr>
        <p:spPr>
          <a:xfrm>
            <a:off x="7444502" y="7268527"/>
            <a:ext cx="6656427" cy="159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Pesquisa aplicada em IA e Engenharia de Poços</a:t>
            </a:r>
            <a:endParaRPr lang="en-US" sz="750" dirty="0"/>
          </a:p>
        </p:txBody>
      </p:sp>
      <p:sp>
        <p:nvSpPr>
          <p:cNvPr id="34" name="Text 27"/>
          <p:cNvSpPr/>
          <p:nvPr/>
        </p:nvSpPr>
        <p:spPr>
          <a:xfrm>
            <a:off x="7444502" y="7462957"/>
            <a:ext cx="6656427" cy="159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Visibilidade em inovação de O&amp;G e IA Generativa</a:t>
            </a:r>
            <a:endParaRPr lang="en-US" sz="750" dirty="0"/>
          </a:p>
        </p:txBody>
      </p:sp>
      <p:sp>
        <p:nvSpPr>
          <p:cNvPr id="35" name="Text 28"/>
          <p:cNvSpPr/>
          <p:nvPr/>
        </p:nvSpPr>
        <p:spPr>
          <a:xfrm>
            <a:off x="7444502" y="7657386"/>
            <a:ext cx="6656427" cy="159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Geração de insights que beneficiam toda a indústria</a:t>
            </a:r>
            <a:endParaRPr lang="en-US" sz="750" dirty="0"/>
          </a:p>
        </p:txBody>
      </p:sp>
      <p:sp>
        <p:nvSpPr>
          <p:cNvPr id="36" name="Shape 29"/>
          <p:cNvSpPr/>
          <p:nvPr/>
        </p:nvSpPr>
        <p:spPr>
          <a:xfrm>
            <a:off x="7444502" y="7929086"/>
            <a:ext cx="6656427" cy="583168"/>
          </a:xfrm>
          <a:prstGeom prst="roundRect">
            <a:avLst>
              <a:gd name="adj" fmla="val 7184"/>
            </a:avLst>
          </a:prstGeom>
          <a:solidFill>
            <a:srgbClr val="BBC6F7"/>
          </a:solidFill>
          <a:ln/>
        </p:spPr>
      </p:sp>
      <p:pic>
        <p:nvPicPr>
          <p:cNvPr id="37" name="Image 5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44157" y="8065413"/>
            <a:ext cx="124658" cy="99655"/>
          </a:xfrm>
          <a:prstGeom prst="rect">
            <a:avLst/>
          </a:prstGeom>
        </p:spPr>
      </p:pic>
      <p:sp>
        <p:nvSpPr>
          <p:cNvPr id="38" name="Text 30"/>
          <p:cNvSpPr/>
          <p:nvPr/>
        </p:nvSpPr>
        <p:spPr>
          <a:xfrm>
            <a:off x="7768471" y="8053626"/>
            <a:ext cx="6232803" cy="319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Parceria Estratégica Duradoura: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Avanço do conhecimento científico em IA Generativa aplicada a domínios críticos, contribuindo para a transformação digital da indústria de O&amp;G.</a:t>
            </a:r>
            <a:endParaRPr lang="en-US" sz="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2102" y="488752"/>
            <a:ext cx="5292685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Próximos Passos e Chamada para Ação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622102" y="1138476"/>
            <a:ext cx="1733193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Resumo da Proposta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22102" y="1485067"/>
            <a:ext cx="259913" cy="259913"/>
          </a:xfrm>
          <a:prstGeom prst="roundRect">
            <a:avLst>
              <a:gd name="adj" fmla="val 1867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665381" y="1506676"/>
            <a:ext cx="173236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997506" y="1524714"/>
            <a:ext cx="1444228" cy="180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Pesquisa de Ponta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997506" y="1820704"/>
            <a:ext cx="5493425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IA Generativa aplicada a domínio crítico e de alto impacto: Engenharia de Poços em O&amp;G</a:t>
            </a:r>
            <a:endParaRPr lang="en-US" sz="900" dirty="0"/>
          </a:p>
        </p:txBody>
      </p:sp>
      <p:sp>
        <p:nvSpPr>
          <p:cNvPr id="8" name="Shape 6"/>
          <p:cNvSpPr/>
          <p:nvPr/>
        </p:nvSpPr>
        <p:spPr>
          <a:xfrm>
            <a:off x="622102" y="2236470"/>
            <a:ext cx="259913" cy="259913"/>
          </a:xfrm>
          <a:prstGeom prst="roundRect">
            <a:avLst>
              <a:gd name="adj" fmla="val 1867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65381" y="2258080"/>
            <a:ext cx="173236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997506" y="2276118"/>
            <a:ext cx="1738312" cy="180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Projetos Complementares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997506" y="2572107"/>
            <a:ext cx="5493425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Claudio quantifica valor (copiloto em produção). Vitor mapeia limites e riscos (agente autônomo). Visão completa da evolução tecnológica.</a:t>
            </a:r>
            <a:endParaRPr lang="en-US" sz="900" dirty="0"/>
          </a:p>
        </p:txBody>
      </p:sp>
      <p:sp>
        <p:nvSpPr>
          <p:cNvPr id="12" name="Shape 10"/>
          <p:cNvSpPr/>
          <p:nvPr/>
        </p:nvSpPr>
        <p:spPr>
          <a:xfrm>
            <a:off x="622102" y="3172658"/>
            <a:ext cx="259913" cy="259913"/>
          </a:xfrm>
          <a:prstGeom prst="roundRect">
            <a:avLst>
              <a:gd name="adj" fmla="val 1867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65381" y="3194268"/>
            <a:ext cx="173236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997506" y="3212306"/>
            <a:ext cx="1444228" cy="180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Foco em Segurança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997506" y="3508296"/>
            <a:ext cx="5493425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Rastreabilidade e eficácia operacional garantem resultados academicamente relevantes e imediatamente aplicáveis na indústria.</a:t>
            </a:r>
            <a:endParaRPr lang="en-US" sz="9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2102" y="4007763"/>
            <a:ext cx="3814643" cy="3814643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780252" y="1138476"/>
            <a:ext cx="2660809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Como Formalizar a Colaboração?</a:t>
            </a:r>
            <a:endParaRPr lang="en-US" sz="1350" dirty="0"/>
          </a:p>
        </p:txBody>
      </p:sp>
      <p:sp>
        <p:nvSpPr>
          <p:cNvPr id="18" name="Shape 15"/>
          <p:cNvSpPr/>
          <p:nvPr/>
        </p:nvSpPr>
        <p:spPr>
          <a:xfrm>
            <a:off x="6895743" y="1658303"/>
            <a:ext cx="115491" cy="538401"/>
          </a:xfrm>
          <a:prstGeom prst="roundRect">
            <a:avLst>
              <a:gd name="adj" fmla="val 4202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6780252" y="1582460"/>
            <a:ext cx="346591" cy="346591"/>
          </a:xfrm>
          <a:prstGeom prst="roundRect">
            <a:avLst>
              <a:gd name="adj" fmla="val 13191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6930" y="1669137"/>
            <a:ext cx="173236" cy="173236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7242334" y="1600557"/>
            <a:ext cx="2028825" cy="180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Reunião de Acompanhamento</a:t>
            </a:r>
            <a:endParaRPr lang="en-US" sz="1100" dirty="0"/>
          </a:p>
        </p:txBody>
      </p:sp>
      <p:sp>
        <p:nvSpPr>
          <p:cNvPr id="22" name="Text 18"/>
          <p:cNvSpPr/>
          <p:nvPr/>
        </p:nvSpPr>
        <p:spPr>
          <a:xfrm>
            <a:off x="7242334" y="1896547"/>
            <a:ext cx="6773466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Detalhar áreas de contribuição, restrições de dados e confidencialidade, estruturação do relacionamento</a:t>
            </a:r>
            <a:endParaRPr lang="en-US" sz="900" dirty="0"/>
          </a:p>
        </p:txBody>
      </p:sp>
      <p:sp>
        <p:nvSpPr>
          <p:cNvPr id="23" name="Shape 19"/>
          <p:cNvSpPr/>
          <p:nvPr/>
        </p:nvSpPr>
        <p:spPr>
          <a:xfrm>
            <a:off x="7068979" y="2485549"/>
            <a:ext cx="115491" cy="538401"/>
          </a:xfrm>
          <a:prstGeom prst="roundRect">
            <a:avLst>
              <a:gd name="adj" fmla="val 4202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4" name="Shape 20"/>
          <p:cNvSpPr/>
          <p:nvPr/>
        </p:nvSpPr>
        <p:spPr>
          <a:xfrm>
            <a:off x="6953488" y="2409706"/>
            <a:ext cx="346591" cy="346591"/>
          </a:xfrm>
          <a:prstGeom prst="roundRect">
            <a:avLst>
              <a:gd name="adj" fmla="val 13191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25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40166" y="2496383"/>
            <a:ext cx="173236" cy="173236"/>
          </a:xfrm>
          <a:prstGeom prst="rect">
            <a:avLst/>
          </a:prstGeom>
        </p:spPr>
      </p:pic>
      <p:sp>
        <p:nvSpPr>
          <p:cNvPr id="26" name="Text 21"/>
          <p:cNvSpPr/>
          <p:nvPr/>
        </p:nvSpPr>
        <p:spPr>
          <a:xfrm>
            <a:off x="7415570" y="2427803"/>
            <a:ext cx="2193488" cy="180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Co-Orientação de Pesquisadores</a:t>
            </a:r>
            <a:endParaRPr lang="en-US" sz="1100" dirty="0"/>
          </a:p>
        </p:txBody>
      </p:sp>
      <p:sp>
        <p:nvSpPr>
          <p:cNvPr id="27" name="Text 22"/>
          <p:cNvSpPr/>
          <p:nvPr/>
        </p:nvSpPr>
        <p:spPr>
          <a:xfrm>
            <a:off x="7415570" y="2723793"/>
            <a:ext cx="6600230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Co-orientadores da UiS para acompanhamento, feedback e alinhamento com melhores padrões científicos</a:t>
            </a:r>
            <a:endParaRPr lang="en-US" sz="900" dirty="0"/>
          </a:p>
        </p:txBody>
      </p:sp>
      <p:sp>
        <p:nvSpPr>
          <p:cNvPr id="28" name="Shape 23"/>
          <p:cNvSpPr/>
          <p:nvPr/>
        </p:nvSpPr>
        <p:spPr>
          <a:xfrm>
            <a:off x="7242334" y="3312795"/>
            <a:ext cx="115491" cy="538401"/>
          </a:xfrm>
          <a:prstGeom prst="roundRect">
            <a:avLst>
              <a:gd name="adj" fmla="val 4202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9" name="Shape 24"/>
          <p:cNvSpPr/>
          <p:nvPr/>
        </p:nvSpPr>
        <p:spPr>
          <a:xfrm>
            <a:off x="7126843" y="3236952"/>
            <a:ext cx="346591" cy="346591"/>
          </a:xfrm>
          <a:prstGeom prst="roundRect">
            <a:avLst>
              <a:gd name="adj" fmla="val 13191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3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13521" y="3323630"/>
            <a:ext cx="173236" cy="173236"/>
          </a:xfrm>
          <a:prstGeom prst="rect">
            <a:avLst/>
          </a:prstGeom>
        </p:spPr>
      </p:pic>
      <p:sp>
        <p:nvSpPr>
          <p:cNvPr id="31" name="Text 25"/>
          <p:cNvSpPr/>
          <p:nvPr/>
        </p:nvSpPr>
        <p:spPr>
          <a:xfrm>
            <a:off x="7588925" y="3255050"/>
            <a:ext cx="2244685" cy="180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Intercâmbio de Dados e Expertise</a:t>
            </a:r>
            <a:endParaRPr lang="en-US" sz="1100" dirty="0"/>
          </a:p>
        </p:txBody>
      </p:sp>
      <p:sp>
        <p:nvSpPr>
          <p:cNvPr id="32" name="Text 26"/>
          <p:cNvSpPr/>
          <p:nvPr/>
        </p:nvSpPr>
        <p:spPr>
          <a:xfrm>
            <a:off x="7588925" y="3551039"/>
            <a:ext cx="6426875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Protocolo de compartilhamento de dados (confidencialidade respeitada) e plano de intercâmbio de pesquisadores</a:t>
            </a:r>
            <a:endParaRPr lang="en-US" sz="900" dirty="0"/>
          </a:p>
        </p:txBody>
      </p:sp>
      <p:sp>
        <p:nvSpPr>
          <p:cNvPr id="33" name="Shape 27"/>
          <p:cNvSpPr/>
          <p:nvPr/>
        </p:nvSpPr>
        <p:spPr>
          <a:xfrm>
            <a:off x="7415689" y="4140041"/>
            <a:ext cx="115491" cy="538401"/>
          </a:xfrm>
          <a:prstGeom prst="roundRect">
            <a:avLst>
              <a:gd name="adj" fmla="val 4202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34" name="Shape 28"/>
          <p:cNvSpPr/>
          <p:nvPr/>
        </p:nvSpPr>
        <p:spPr>
          <a:xfrm>
            <a:off x="7300198" y="4064198"/>
            <a:ext cx="346591" cy="346591"/>
          </a:xfrm>
          <a:prstGeom prst="roundRect">
            <a:avLst>
              <a:gd name="adj" fmla="val 13191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35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86876" y="4150876"/>
            <a:ext cx="173236" cy="173236"/>
          </a:xfrm>
          <a:prstGeom prst="rect">
            <a:avLst/>
          </a:prstGeom>
        </p:spPr>
      </p:pic>
      <p:sp>
        <p:nvSpPr>
          <p:cNvPr id="36" name="Text 29"/>
          <p:cNvSpPr/>
          <p:nvPr/>
        </p:nvSpPr>
        <p:spPr>
          <a:xfrm>
            <a:off x="7762280" y="4082296"/>
            <a:ext cx="1822133" cy="180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Co-Autoria em Publicações</a:t>
            </a:r>
            <a:endParaRPr lang="en-US" sz="1100" dirty="0"/>
          </a:p>
        </p:txBody>
      </p:sp>
      <p:sp>
        <p:nvSpPr>
          <p:cNvPr id="37" name="Text 30"/>
          <p:cNvSpPr/>
          <p:nvPr/>
        </p:nvSpPr>
        <p:spPr>
          <a:xfrm>
            <a:off x="7762280" y="4378285"/>
            <a:ext cx="6253520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Definição de critérios de co-autoria desde o início, garantindo reconhecimento da UiS</a:t>
            </a:r>
            <a:endParaRPr lang="en-US" sz="900" dirty="0"/>
          </a:p>
        </p:txBody>
      </p:sp>
      <p:sp>
        <p:nvSpPr>
          <p:cNvPr id="38" name="Shape 31"/>
          <p:cNvSpPr/>
          <p:nvPr/>
        </p:nvSpPr>
        <p:spPr>
          <a:xfrm>
            <a:off x="7242334" y="4967288"/>
            <a:ext cx="115491" cy="538401"/>
          </a:xfrm>
          <a:prstGeom prst="roundRect">
            <a:avLst>
              <a:gd name="adj" fmla="val 4202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39" name="Shape 32"/>
          <p:cNvSpPr/>
          <p:nvPr/>
        </p:nvSpPr>
        <p:spPr>
          <a:xfrm>
            <a:off x="7126843" y="4891445"/>
            <a:ext cx="346591" cy="346591"/>
          </a:xfrm>
          <a:prstGeom prst="roundRect">
            <a:avLst>
              <a:gd name="adj" fmla="val 13191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40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213521" y="4978122"/>
            <a:ext cx="173236" cy="173236"/>
          </a:xfrm>
          <a:prstGeom prst="rect">
            <a:avLst/>
          </a:prstGeom>
        </p:spPr>
      </p:pic>
      <p:sp>
        <p:nvSpPr>
          <p:cNvPr id="41" name="Text 33"/>
          <p:cNvSpPr/>
          <p:nvPr/>
        </p:nvSpPr>
        <p:spPr>
          <a:xfrm>
            <a:off x="7588925" y="4909542"/>
            <a:ext cx="1509236" cy="180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Acordo Formal (MOU)</a:t>
            </a:r>
            <a:endParaRPr lang="en-US" sz="1100" dirty="0"/>
          </a:p>
        </p:txBody>
      </p:sp>
      <p:sp>
        <p:nvSpPr>
          <p:cNvPr id="42" name="Text 34"/>
          <p:cNvSpPr/>
          <p:nvPr/>
        </p:nvSpPr>
        <p:spPr>
          <a:xfrm>
            <a:off x="7588925" y="5205532"/>
            <a:ext cx="6426875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Memorando de Entendimento formalizando parceria, termos, responsabilidades e benefícios</a:t>
            </a:r>
            <a:endParaRPr lang="en-US" sz="900" dirty="0"/>
          </a:p>
        </p:txBody>
      </p:sp>
      <p:sp>
        <p:nvSpPr>
          <p:cNvPr id="43" name="Text 35"/>
          <p:cNvSpPr/>
          <p:nvPr/>
        </p:nvSpPr>
        <p:spPr>
          <a:xfrm>
            <a:off x="6780252" y="5635704"/>
            <a:ext cx="1444228" cy="180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Timeline</a:t>
            </a:r>
            <a:endParaRPr lang="en-US" sz="1100" dirty="0"/>
          </a:p>
        </p:txBody>
      </p:sp>
      <p:sp>
        <p:nvSpPr>
          <p:cNvPr id="44" name="Text 36"/>
          <p:cNvSpPr/>
          <p:nvPr/>
        </p:nvSpPr>
        <p:spPr>
          <a:xfrm>
            <a:off x="6780252" y="5931694"/>
            <a:ext cx="7235547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Momento Perfeito:</a:t>
            </a:r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Vitor (Ano 1 doutorado) e Claudio (início pós-doutorado) estão em fase ideal para incorporar colaboração desde o início.</a:t>
            </a:r>
            <a:endParaRPr lang="en-US" sz="900" dirty="0"/>
          </a:p>
        </p:txBody>
      </p:sp>
      <p:sp>
        <p:nvSpPr>
          <p:cNvPr id="45" name="Text 37"/>
          <p:cNvSpPr/>
          <p:nvPr/>
        </p:nvSpPr>
        <p:spPr>
          <a:xfrm>
            <a:off x="6780252" y="6405205"/>
            <a:ext cx="7235547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Resultados preliminares: 12-18 meses | Publicações: 24-30 meses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8066"/>
            <a:ext cx="7556421" cy="992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800"/>
              </a:lnSpc>
              <a:buNone/>
            </a:pPr>
            <a:r>
              <a:rPr lang="en-US" sz="6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Obrigado</a:t>
            </a:r>
            <a:endParaRPr lang="en-US" sz="6250" dirty="0"/>
          </a:p>
        </p:txBody>
      </p:sp>
      <p:sp>
        <p:nvSpPr>
          <p:cNvPr id="4" name="Text 1"/>
          <p:cNvSpPr/>
          <p:nvPr/>
        </p:nvSpPr>
        <p:spPr>
          <a:xfrm>
            <a:off x="6280190" y="2107287"/>
            <a:ext cx="2638068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Informações de Contato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280190" y="2468404"/>
            <a:ext cx="275558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Vitor - Doutorando, Petrobras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80190" y="2875121"/>
            <a:ext cx="35846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Email: </a:t>
            </a:r>
            <a:pPr algn="l" indent="0" marL="0">
              <a:lnSpc>
                <a:spcPts val="2000"/>
              </a:lnSpc>
              <a:buNone/>
            </a:pPr>
            <a:r>
              <a:rPr lang="en-US" sz="1250" u="sng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vitor.email@petrobras.com.br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6280190" y="3272076"/>
            <a:ext cx="35846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Telefone/WhatsApp: +55 XX XXXXX-XXXX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6280190" y="3684865"/>
            <a:ext cx="341316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Claudio - Pós-Doutorando, Petrobras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280190" y="4091583"/>
            <a:ext cx="35846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Email: </a:t>
            </a:r>
            <a:pPr algn="l" indent="0" marL="0">
              <a:lnSpc>
                <a:spcPts val="2000"/>
              </a:lnSpc>
              <a:buNone/>
            </a:pPr>
            <a:r>
              <a:rPr lang="en-US" sz="1250" u="sng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claudio.email@petrobras.com.br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6280190" y="4488537"/>
            <a:ext cx="35846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Telefone/WhatsApp: +55 XX XXXXX-XXXX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10259616" y="2107287"/>
            <a:ext cx="288357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Oportunidade Estratégica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259616" y="2563654"/>
            <a:ext cx="3584615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Colaboração mutuamente benéfica entre Petrobras e Universidade de Stavanger para resolver desafios críticos da indústria de O&amp;G.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10259616" y="3504486"/>
            <a:ext cx="3584615" cy="1690926"/>
          </a:xfrm>
          <a:prstGeom prst="roundRect">
            <a:avLst>
              <a:gd name="adj" fmla="val 3944"/>
            </a:avLst>
          </a:prstGeom>
          <a:solidFill>
            <a:srgbClr val="BBC6F7"/>
          </a:solidFill>
          <a:ln/>
        </p:spPr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8326" y="3731538"/>
            <a:ext cx="198358" cy="158710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0775394" y="3702844"/>
            <a:ext cx="2910126" cy="1270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Desafios que enfrentamos juntos: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Como aplicar IA Generativa de forma segura em domínios críticos? Como quantificar valor real? Como fazer transição segura para automação?</a:t>
            </a:r>
            <a:endParaRPr lang="en-US" sz="1250" dirty="0"/>
          </a:p>
        </p:txBody>
      </p:sp>
      <p:sp>
        <p:nvSpPr>
          <p:cNvPr id="16" name="Text 12"/>
          <p:cNvSpPr/>
          <p:nvPr/>
        </p:nvSpPr>
        <p:spPr>
          <a:xfrm>
            <a:off x="10259616" y="5374005"/>
            <a:ext cx="3584615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Estamos abertos a conversas, reuniões virtuais ou visitas para discutir esta colaboração com mais detalhes.</a:t>
            </a:r>
            <a:endParaRPr lang="en-US" sz="1250" dirty="0"/>
          </a:p>
        </p:txBody>
      </p:sp>
      <p:sp>
        <p:nvSpPr>
          <p:cNvPr id="17" name="Text 13"/>
          <p:cNvSpPr/>
          <p:nvPr/>
        </p:nvSpPr>
        <p:spPr>
          <a:xfrm>
            <a:off x="6280190" y="6517243"/>
            <a:ext cx="2240042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Agradecimento Especial</a:t>
            </a:r>
            <a:endParaRPr lang="en-US" sz="1550" dirty="0"/>
          </a:p>
        </p:txBody>
      </p:sp>
      <p:sp>
        <p:nvSpPr>
          <p:cNvPr id="18" name="Text 14"/>
          <p:cNvSpPr/>
          <p:nvPr/>
        </p:nvSpPr>
        <p:spPr>
          <a:xfrm>
            <a:off x="6280190" y="7003375"/>
            <a:ext cx="7556421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Professor Antorweep e representantes da Universidade de Stavanger, agradecemos sinceramente a oportunidade de apresentar nossa proposta de colaboração.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361" y="624126"/>
            <a:ext cx="4193143" cy="495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Perguntas e Discussão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2361" y="1357074"/>
            <a:ext cx="396121" cy="3961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2361" y="1951196"/>
            <a:ext cx="2377083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Dúvidas sobre os Projetos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792361" y="2293858"/>
            <a:ext cx="7559278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Metodologia, escopo, timeline ou aplicabilidade dos projetos de Claudio e Vitor</a:t>
            </a:r>
            <a:endParaRPr lang="en-US" sz="1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2361" y="2864287"/>
            <a:ext cx="396121" cy="3961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2361" y="3458408"/>
            <a:ext cx="236958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Sugestões de Colaboração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792361" y="3801070"/>
            <a:ext cx="7559278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Como a UiS pode contribuir de forma mais efetiva? Áreas adicionais de interesse?</a:t>
            </a:r>
            <a:endParaRPr lang="en-US" sz="12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361" y="4371499"/>
            <a:ext cx="396121" cy="3961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2361" y="4965621"/>
            <a:ext cx="2392799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Viabilidade e Metodologia</a:t>
            </a:r>
            <a:endParaRPr lang="en-US" sz="1550" dirty="0"/>
          </a:p>
        </p:txBody>
      </p:sp>
      <p:sp>
        <p:nvSpPr>
          <p:cNvPr id="12" name="Text 6"/>
          <p:cNvSpPr/>
          <p:nvPr/>
        </p:nvSpPr>
        <p:spPr>
          <a:xfrm>
            <a:off x="792361" y="5308283"/>
            <a:ext cx="7559278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Preocupações sobre implementação, confidencialidade de dados ou alinhamento científico</a:t>
            </a:r>
            <a:endParaRPr lang="en-US" sz="1200" dirty="0"/>
          </a:p>
        </p:txBody>
      </p:sp>
      <p:sp>
        <p:nvSpPr>
          <p:cNvPr id="13" name="Text 7"/>
          <p:cNvSpPr/>
          <p:nvPr/>
        </p:nvSpPr>
        <p:spPr>
          <a:xfrm>
            <a:off x="792361" y="5740003"/>
            <a:ext cx="7559278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Vitor e Claudio estão disponíveis para responder todas as suas perguntas e discutir próximos passos para estabelecer esta parceria estratégica.</a:t>
            </a:r>
            <a:endParaRPr lang="en-US" sz="1200" dirty="0"/>
          </a:p>
        </p:txBody>
      </p:sp>
      <p:sp>
        <p:nvSpPr>
          <p:cNvPr id="14" name="Shape 8"/>
          <p:cNvSpPr/>
          <p:nvPr/>
        </p:nvSpPr>
        <p:spPr>
          <a:xfrm>
            <a:off x="792361" y="6425208"/>
            <a:ext cx="7559278" cy="1180267"/>
          </a:xfrm>
          <a:prstGeom prst="roundRect">
            <a:avLst>
              <a:gd name="adj" fmla="val 5640"/>
            </a:avLst>
          </a:prstGeom>
          <a:solidFill>
            <a:srgbClr val="BBC6F7"/>
          </a:solidFill>
          <a:ln/>
        </p:spPr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0833" y="6652141"/>
            <a:ext cx="198001" cy="15847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307306" y="6623209"/>
            <a:ext cx="6885861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Convite: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Esta é uma oportunidade de colaboração que pode gerar insights transformadores para a indústria de O&amp;G. Vamos trabalhar juntos para avançar o conhecimento em IA Generativa aplicada a domínios críticos.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2025-11-25T21:43:06Z</dcterms:created>
  <dcterms:modified xsi:type="dcterms:W3CDTF">2025-11-25T21:43:06Z</dcterms:modified>
</cp:coreProperties>
</file>